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545" autoAdjust="0"/>
    <p:restoredTop sz="94670" autoAdjust="0"/>
  </p:normalViewPr>
  <p:slideViewPr>
    <p:cSldViewPr snapToGrid="0">
      <p:cViewPr varScale="1">
        <p:scale>
          <a:sx n="48" d="100"/>
          <a:sy n="48" d="100"/>
        </p:scale>
        <p:origin x="27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0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26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16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6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04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55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79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8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3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701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2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F946C-509D-42D9-BBC3-A373F07E5CC8}" type="datetimeFigureOut">
              <a:rPr lang="en-US" smtClean="0"/>
              <a:t>8/1/2016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1143B-B387-4C23-A57F-95E573ECB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323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85825" y="1308336"/>
            <a:ext cx="5196615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70C0"/>
                </a:solidFill>
              </a:rPr>
              <a:t>Does the municipality’s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en-US" sz="12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including its municipal entities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 have a </a:t>
            </a:r>
            <a:r>
              <a:rPr lang="en-US" sz="1200" b="1" u="sng" dirty="0">
                <a:solidFill>
                  <a:srgbClr val="0070C0"/>
                </a:solidFill>
              </a:rPr>
              <a:t>package of systems</a:t>
            </a:r>
            <a:r>
              <a:rPr lang="en-US" sz="1200" b="1" dirty="0">
                <a:solidFill>
                  <a:srgbClr val="0070C0"/>
                </a:solidFill>
              </a:rPr>
              <a:t> that constitutes </a:t>
            </a:r>
            <a:r>
              <a:rPr lang="en-US" sz="1200" b="1" dirty="0"/>
              <a:t>(a) an integrated financial management and internal control system, and (b) that seamlessly integrate with each business function across the municipality?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2489230"/>
            <a:ext cx="3189589" cy="83099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/>
              <a:t>Is it part of an mSCOA business process requirement, meeting MFMA Circular 80 specs (consult with your vendor) </a:t>
            </a:r>
            <a:r>
              <a:rPr lang="en-US" sz="1200" i="1" dirty="0">
                <a:solidFill>
                  <a:srgbClr val="0070C0"/>
                </a:solidFill>
              </a:rPr>
              <a:t>using Municipal SCOA Circular 5 (Annexure C template)</a:t>
            </a:r>
          </a:p>
        </p:txBody>
      </p:sp>
      <p:cxnSp>
        <p:nvCxnSpPr>
          <p:cNvPr id="10" name="Elbow Connector 9"/>
          <p:cNvCxnSpPr>
            <a:stCxn id="5" idx="2"/>
            <a:endCxn id="8" idx="0"/>
          </p:cNvCxnSpPr>
          <p:nvPr/>
        </p:nvCxnSpPr>
        <p:spPr>
          <a:xfrm rot="5400000">
            <a:off x="2440716" y="1445812"/>
            <a:ext cx="349897" cy="173693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560507" y="2494265"/>
            <a:ext cx="2730793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/>
              <a:t>Is it part of an </a:t>
            </a:r>
            <a:r>
              <a:rPr lang="en-US" sz="1200" b="1" dirty="0" err="1"/>
              <a:t>mSCOA</a:t>
            </a:r>
            <a:r>
              <a:rPr lang="en-US" sz="1200" b="1" dirty="0"/>
              <a:t> business process requirement? </a:t>
            </a:r>
            <a:r>
              <a:rPr lang="en-US" sz="1200" i="1" dirty="0">
                <a:solidFill>
                  <a:srgbClr val="0070C0"/>
                </a:solidFill>
              </a:rPr>
              <a:t>using Municipal SCOA Circular 5 (Annexure C template)</a:t>
            </a:r>
            <a:endParaRPr lang="en-US" sz="1200" b="1" dirty="0"/>
          </a:p>
        </p:txBody>
      </p:sp>
      <p:cxnSp>
        <p:nvCxnSpPr>
          <p:cNvPr id="17" name="Elbow Connector 16"/>
          <p:cNvCxnSpPr>
            <a:stCxn id="5" idx="2"/>
            <a:endCxn id="15" idx="0"/>
          </p:cNvCxnSpPr>
          <p:nvPr/>
        </p:nvCxnSpPr>
        <p:spPr>
          <a:xfrm rot="16200000" flipH="1">
            <a:off x="4027552" y="1595913"/>
            <a:ext cx="354932" cy="144177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528677" y="2187908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3622" y="2152226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0130" y="3797731"/>
            <a:ext cx="1360750" cy="156966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THIS System/ Sub-system must be made compliant by 30 June 2017 (consult with your vendor to discuss scope / budget to comply)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4069" y="6868466"/>
            <a:ext cx="1307544" cy="1569660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THIS System/ Sub-system IS an mSCOA COMPLIANT SYSTEM as required by NT and serves your Business need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81305" y="3709547"/>
            <a:ext cx="1236873" cy="138499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Is it available in the NEW </a:t>
            </a:r>
            <a:r>
              <a:rPr lang="en-US" sz="1200" b="1" dirty="0" err="1"/>
              <a:t>mSCOA</a:t>
            </a:r>
            <a:r>
              <a:rPr lang="en-US" sz="1200" b="1" dirty="0"/>
              <a:t> ICT  system,  meeting the MFMA Circular 80 specs?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49704" y="3723848"/>
            <a:ext cx="1134016" cy="1200329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Is it urgent or Can it be part of phase 2 of the municipality’s project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054442" y="3201389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62513" y="3187491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71200" y="6874442"/>
            <a:ext cx="1087701" cy="120032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PROCURE THIS system/ sub-system as mSCOA ICT &amp; implement by 30 June 2017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27050" y="5199566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885190" y="5177007"/>
            <a:ext cx="406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cxnSp>
        <p:nvCxnSpPr>
          <p:cNvPr id="89" name="Elbow Connector 88"/>
          <p:cNvCxnSpPr/>
          <p:nvPr/>
        </p:nvCxnSpPr>
        <p:spPr>
          <a:xfrm rot="5400000" flipH="1" flipV="1">
            <a:off x="4337025" y="3228726"/>
            <a:ext cx="580872" cy="40461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0"/>
          <p:cNvCxnSpPr>
            <a:stCxn id="15" idx="2"/>
            <a:endCxn id="34" idx="0"/>
          </p:cNvCxnSpPr>
          <p:nvPr/>
        </p:nvCxnSpPr>
        <p:spPr>
          <a:xfrm rot="16200000" flipH="1">
            <a:off x="5179682" y="2886818"/>
            <a:ext cx="583252" cy="109080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5393622" y="5659386"/>
            <a:ext cx="1234273" cy="341632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Senior Manager to compile requirements and mSCOA ICT Specifications to estimate costs and time frames for rollout of  NEW system/ sub-system (Specifications must ensure  compliance to MFMA Circular 80 specs)  – Deadline implement by           30 June 2017)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856118" y="6357180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06232" y="472233"/>
            <a:ext cx="57288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EXAMPLE MUNICIPALITY</a:t>
            </a:r>
          </a:p>
          <a:p>
            <a:pPr algn="ctr"/>
            <a:r>
              <a:rPr lang="en-US" b="1" dirty="0"/>
              <a:t>MSCOA ICT REQUIREMENT / COMPLIANCE FLOWCHART</a:t>
            </a:r>
          </a:p>
        </p:txBody>
      </p:sp>
      <p:sp>
        <p:nvSpPr>
          <p:cNvPr id="208" name="TextBox 207"/>
          <p:cNvSpPr txBox="1"/>
          <p:nvPr/>
        </p:nvSpPr>
        <p:spPr>
          <a:xfrm>
            <a:off x="3903660" y="6868467"/>
            <a:ext cx="1110375" cy="24929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Source a Third party system/ sub-system compliant to mSCOA ICT - MFMA Circular 80 specs and to meet the Unit’s needs (Implement by 30 June 2017) </a:t>
            </a:r>
          </a:p>
        </p:txBody>
      </p:sp>
      <p:sp>
        <p:nvSpPr>
          <p:cNvPr id="212" name="TextBox 211"/>
          <p:cNvSpPr txBox="1"/>
          <p:nvPr/>
        </p:nvSpPr>
        <p:spPr>
          <a:xfrm>
            <a:off x="4423657" y="6357180"/>
            <a:ext cx="406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2251312" y="3802932"/>
            <a:ext cx="839775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Does it meet your needs</a:t>
            </a:r>
          </a:p>
        </p:txBody>
      </p:sp>
      <p:cxnSp>
        <p:nvCxnSpPr>
          <p:cNvPr id="235" name="Elbow Connector 234"/>
          <p:cNvCxnSpPr>
            <a:stCxn id="213" idx="0"/>
            <a:endCxn id="8" idx="2"/>
          </p:cNvCxnSpPr>
          <p:nvPr/>
        </p:nvCxnSpPr>
        <p:spPr>
          <a:xfrm rot="16200000" flipV="1">
            <a:off x="1967846" y="3099577"/>
            <a:ext cx="482705" cy="92400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Elbow Connector 236"/>
          <p:cNvCxnSpPr>
            <a:stCxn id="8" idx="2"/>
            <a:endCxn id="21" idx="0"/>
          </p:cNvCxnSpPr>
          <p:nvPr/>
        </p:nvCxnSpPr>
        <p:spPr>
          <a:xfrm rot="5400000">
            <a:off x="1160098" y="3210634"/>
            <a:ext cx="477504" cy="69669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Box 237"/>
          <p:cNvSpPr txBox="1"/>
          <p:nvPr/>
        </p:nvSpPr>
        <p:spPr>
          <a:xfrm>
            <a:off x="2619733" y="3324749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cxnSp>
        <p:nvCxnSpPr>
          <p:cNvPr id="245" name="Elbow Connector 244"/>
          <p:cNvCxnSpPr>
            <a:stCxn id="213" idx="2"/>
            <a:endCxn id="28" idx="0"/>
          </p:cNvCxnSpPr>
          <p:nvPr/>
        </p:nvCxnSpPr>
        <p:spPr>
          <a:xfrm rot="5400000">
            <a:off x="944920" y="5142185"/>
            <a:ext cx="2419203" cy="1033359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1650907" y="6406801"/>
            <a:ext cx="404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YES</a:t>
            </a:r>
          </a:p>
        </p:txBody>
      </p:sp>
      <p:sp>
        <p:nvSpPr>
          <p:cNvPr id="248" name="TextBox 247"/>
          <p:cNvSpPr txBox="1"/>
          <p:nvPr/>
        </p:nvSpPr>
        <p:spPr>
          <a:xfrm>
            <a:off x="671076" y="3320227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3509522" y="5661230"/>
            <a:ext cx="1025774" cy="4616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Does it meet your needs</a:t>
            </a:r>
          </a:p>
        </p:txBody>
      </p:sp>
      <p:cxnSp>
        <p:nvCxnSpPr>
          <p:cNvPr id="263" name="Elbow Connector 262"/>
          <p:cNvCxnSpPr/>
          <p:nvPr/>
        </p:nvCxnSpPr>
        <p:spPr>
          <a:xfrm rot="16200000" flipH="1">
            <a:off x="5095435" y="4718846"/>
            <a:ext cx="749510" cy="1511017"/>
          </a:xfrm>
          <a:prstGeom prst="bentConnector3">
            <a:avLst>
              <a:gd name="adj1" fmla="val 4582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Elbow Connector 265"/>
          <p:cNvCxnSpPr>
            <a:stCxn id="33" idx="2"/>
            <a:endCxn id="249" idx="0"/>
          </p:cNvCxnSpPr>
          <p:nvPr/>
        </p:nvCxnSpPr>
        <p:spPr>
          <a:xfrm rot="5400000">
            <a:off x="3977732" y="5139220"/>
            <a:ext cx="566688" cy="47733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Elbow Connector 267"/>
          <p:cNvCxnSpPr>
            <a:stCxn id="249" idx="2"/>
            <a:endCxn id="40" idx="0"/>
          </p:cNvCxnSpPr>
          <p:nvPr/>
        </p:nvCxnSpPr>
        <p:spPr>
          <a:xfrm rot="5400000">
            <a:off x="3242957" y="6094989"/>
            <a:ext cx="751547" cy="80735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Elbow Connector 269"/>
          <p:cNvCxnSpPr>
            <a:stCxn id="249" idx="2"/>
            <a:endCxn id="208" idx="0"/>
          </p:cNvCxnSpPr>
          <p:nvPr/>
        </p:nvCxnSpPr>
        <p:spPr>
          <a:xfrm rot="16200000" flipH="1">
            <a:off x="3867842" y="6277461"/>
            <a:ext cx="745572" cy="4364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Elbow Connector 271"/>
          <p:cNvCxnSpPr/>
          <p:nvPr/>
        </p:nvCxnSpPr>
        <p:spPr>
          <a:xfrm rot="5400000" flipH="1">
            <a:off x="3802964" y="6685479"/>
            <a:ext cx="3183643" cy="1475463"/>
          </a:xfrm>
          <a:prstGeom prst="bentConnector4">
            <a:avLst>
              <a:gd name="adj1" fmla="val -7180"/>
              <a:gd name="adj2" fmla="val 709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TextBox 286"/>
          <p:cNvSpPr txBox="1"/>
          <p:nvPr/>
        </p:nvSpPr>
        <p:spPr>
          <a:xfrm>
            <a:off x="3143669" y="4443533"/>
            <a:ext cx="406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</a:t>
            </a:r>
          </a:p>
        </p:txBody>
      </p:sp>
      <p:cxnSp>
        <p:nvCxnSpPr>
          <p:cNvPr id="306" name="Elbow Connector 305"/>
          <p:cNvCxnSpPr>
            <a:stCxn id="21" idx="2"/>
            <a:endCxn id="213" idx="1"/>
          </p:cNvCxnSpPr>
          <p:nvPr/>
        </p:nvCxnSpPr>
        <p:spPr>
          <a:xfrm rot="5400000" flipH="1" flipV="1">
            <a:off x="1030261" y="4146341"/>
            <a:ext cx="1241293" cy="1200807"/>
          </a:xfrm>
          <a:prstGeom prst="bentConnector4">
            <a:avLst>
              <a:gd name="adj1" fmla="val -18416"/>
              <a:gd name="adj2" fmla="val 7833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Elbow Connector 309"/>
          <p:cNvCxnSpPr>
            <a:stCxn id="213" idx="2"/>
            <a:endCxn id="33" idx="1"/>
          </p:cNvCxnSpPr>
          <p:nvPr/>
        </p:nvCxnSpPr>
        <p:spPr>
          <a:xfrm rot="5400000" flipH="1" flipV="1">
            <a:off x="3252643" y="3820601"/>
            <a:ext cx="47218" cy="1210105"/>
          </a:xfrm>
          <a:prstGeom prst="bentConnector4">
            <a:avLst>
              <a:gd name="adj1" fmla="val -484137"/>
              <a:gd name="adj2" fmla="val 6734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286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F5D58C-0176-43B5-8DA0-B04FE56D1A14}"/>
</file>

<file path=customXml/itemProps2.xml><?xml version="1.0" encoding="utf-8"?>
<ds:datastoreItem xmlns:ds="http://schemas.openxmlformats.org/officeDocument/2006/customXml" ds:itemID="{94DAAAB5-26A3-4DE5-9808-A85AF7D9ECF3}"/>
</file>

<file path=customXml/itemProps3.xml><?xml version="1.0" encoding="utf-8"?>
<ds:datastoreItem xmlns:ds="http://schemas.openxmlformats.org/officeDocument/2006/customXml" ds:itemID="{EFC63A8C-3021-4095-95F5-5E4BCC3C4A0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</TotalTime>
  <Words>283</Words>
  <Application>Microsoft Office PowerPoint</Application>
  <PresentationFormat>A4 Paper (210x297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Mahesh Srini</dc:creator>
  <cp:lastModifiedBy>user</cp:lastModifiedBy>
  <cp:revision>60</cp:revision>
  <cp:lastPrinted>2016-05-31T06:13:57Z</cp:lastPrinted>
  <dcterms:created xsi:type="dcterms:W3CDTF">2016-05-30T16:04:35Z</dcterms:created>
  <dcterms:modified xsi:type="dcterms:W3CDTF">2016-08-01T19:14:26Z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